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10" roundtripDataSignature="AMtx7mi3JEwHPzX3v9GdXtGF7cvGvQNS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customschemas.google.com/relationships/presentationmetadata" Target="metadata"/><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1dd96816a92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 name="Google Shape;66;g1dd96816a92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1dd96816a92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g1dd96816a92_0_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1dd96816a92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 name="Google Shape;94;g1dd96816a92_0_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6"/>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6"/>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7"/>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8"/>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9" name="Google Shape;19;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9"/>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9"/>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1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11"/>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11"/>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12"/>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1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13"/>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13"/>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13"/>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4"/>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5"/>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5"/>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nvSpPr>
        <p:spPr>
          <a:xfrm>
            <a:off x="3595950" y="127875"/>
            <a:ext cx="19521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2000"/>
              <a:buFont typeface="Arial"/>
              <a:buNone/>
            </a:pPr>
            <a:r>
              <a:rPr b="0" i="0" lang="en" sz="2000" u="none" cap="none" strike="noStrike">
                <a:solidFill>
                  <a:schemeClr val="dk1"/>
                </a:solidFill>
                <a:latin typeface="Comic Sans MS"/>
                <a:ea typeface="Comic Sans MS"/>
                <a:cs typeface="Comic Sans MS"/>
                <a:sym typeface="Comic Sans MS"/>
              </a:rPr>
              <a:t>I am </a:t>
            </a:r>
            <a:r>
              <a:rPr lang="en" sz="2000">
                <a:solidFill>
                  <a:schemeClr val="dk1"/>
                </a:solidFill>
                <a:latin typeface="Comic Sans MS"/>
                <a:ea typeface="Comic Sans MS"/>
                <a:cs typeface="Comic Sans MS"/>
                <a:sym typeface="Comic Sans MS"/>
              </a:rPr>
              <a:t>an Artist</a:t>
            </a:r>
            <a:endParaRPr b="0" i="0" sz="2000" u="none" cap="none" strike="noStrike">
              <a:solidFill>
                <a:schemeClr val="dk1"/>
              </a:solidFill>
              <a:latin typeface="Comic Sans MS"/>
              <a:ea typeface="Comic Sans MS"/>
              <a:cs typeface="Comic Sans MS"/>
              <a:sym typeface="Comic Sans MS"/>
            </a:endParaRPr>
          </a:p>
        </p:txBody>
      </p:sp>
      <p:pic>
        <p:nvPicPr>
          <p:cNvPr descr="Logo&#10;&#10;Description automatically generated" id="55" name="Google Shape;55;p1"/>
          <p:cNvPicPr preferRelativeResize="0"/>
          <p:nvPr/>
        </p:nvPicPr>
        <p:blipFill rotWithShape="1">
          <a:blip r:embed="rId3">
            <a:alphaModFix/>
          </a:blip>
          <a:srcRect b="0" l="0" r="0" t="0"/>
          <a:stretch/>
        </p:blipFill>
        <p:spPr>
          <a:xfrm>
            <a:off x="103025" y="86875"/>
            <a:ext cx="657225" cy="800100"/>
          </a:xfrm>
          <a:prstGeom prst="rect">
            <a:avLst/>
          </a:prstGeom>
          <a:noFill/>
          <a:ln>
            <a:noFill/>
          </a:ln>
        </p:spPr>
      </p:pic>
      <p:sp>
        <p:nvSpPr>
          <p:cNvPr id="56" name="Google Shape;56;p1"/>
          <p:cNvSpPr txBox="1"/>
          <p:nvPr/>
        </p:nvSpPr>
        <p:spPr>
          <a:xfrm>
            <a:off x="8680200" y="43375"/>
            <a:ext cx="4257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Comic Sans MS"/>
                <a:ea typeface="Comic Sans MS"/>
                <a:cs typeface="Comic Sans MS"/>
                <a:sym typeface="Comic Sans MS"/>
              </a:rPr>
              <a:t>Y3</a:t>
            </a:r>
            <a:endParaRPr b="0" i="0" sz="1400" u="none" cap="none" strike="noStrike">
              <a:solidFill>
                <a:srgbClr val="000000"/>
              </a:solidFill>
              <a:latin typeface="Arial"/>
              <a:ea typeface="Arial"/>
              <a:cs typeface="Arial"/>
              <a:sym typeface="Arial"/>
            </a:endParaRPr>
          </a:p>
        </p:txBody>
      </p:sp>
      <p:sp>
        <p:nvSpPr>
          <p:cNvPr id="57" name="Google Shape;57;p1"/>
          <p:cNvSpPr txBox="1"/>
          <p:nvPr/>
        </p:nvSpPr>
        <p:spPr>
          <a:xfrm>
            <a:off x="371000" y="1090600"/>
            <a:ext cx="3000000" cy="554100"/>
          </a:xfrm>
          <a:prstGeom prst="rect">
            <a:avLst/>
          </a:prstGeom>
          <a:noFill/>
          <a:ln>
            <a:noFill/>
          </a:ln>
        </p:spPr>
        <p:txBody>
          <a:bodyPr anchorCtr="0" anchor="t" bIns="91425" lIns="91425" spcFirstLastPara="1" rIns="91425" wrap="square" tIns="91425">
            <a:spAutoFit/>
          </a:bodyPr>
          <a:lstStyle/>
          <a:p>
            <a:pPr indent="0" lvl="0" marL="457200" marR="0" rtl="0" algn="ctr">
              <a:lnSpc>
                <a:spcPct val="100000"/>
              </a:lnSpc>
              <a:spcBef>
                <a:spcPts val="0"/>
              </a:spcBef>
              <a:spcAft>
                <a:spcPts val="0"/>
              </a:spcAft>
              <a:buNone/>
            </a:pPr>
            <a:r>
              <a:rPr b="1" lang="en" sz="1200">
                <a:solidFill>
                  <a:srgbClr val="000000"/>
                </a:solidFill>
                <a:latin typeface="Comic Sans MS"/>
                <a:ea typeface="Comic Sans MS"/>
                <a:cs typeface="Comic Sans MS"/>
                <a:sym typeface="Comic Sans MS"/>
              </a:rPr>
              <a:t>Gestural Drawing with Charcoal</a:t>
            </a:r>
            <a:endParaRPr b="1" sz="1200">
              <a:solidFill>
                <a:srgbClr val="000000"/>
              </a:solidFill>
              <a:latin typeface="Comic Sans MS"/>
              <a:ea typeface="Comic Sans MS"/>
              <a:cs typeface="Comic Sans MS"/>
              <a:sym typeface="Comic Sans MS"/>
            </a:endParaRPr>
          </a:p>
          <a:p>
            <a:pPr indent="0" lvl="0" marL="457200" marR="0" rtl="0" algn="ctr">
              <a:lnSpc>
                <a:spcPct val="100000"/>
              </a:lnSpc>
              <a:spcBef>
                <a:spcPts val="0"/>
              </a:spcBef>
              <a:spcAft>
                <a:spcPts val="0"/>
              </a:spcAft>
              <a:buNone/>
            </a:pPr>
            <a:r>
              <a:rPr b="1" lang="en" sz="1200">
                <a:latin typeface="Comic Sans MS"/>
                <a:ea typeface="Comic Sans MS"/>
                <a:cs typeface="Comic Sans MS"/>
                <a:sym typeface="Comic Sans MS"/>
              </a:rPr>
              <a:t>(Drawing &amp; Sketchbooks)</a:t>
            </a:r>
            <a:endParaRPr b="1" sz="1200">
              <a:latin typeface="Comic Sans MS"/>
              <a:ea typeface="Comic Sans MS"/>
              <a:cs typeface="Comic Sans MS"/>
              <a:sym typeface="Comic Sans MS"/>
            </a:endParaRPr>
          </a:p>
        </p:txBody>
      </p:sp>
      <p:sp>
        <p:nvSpPr>
          <p:cNvPr id="58" name="Google Shape;58;p1"/>
          <p:cNvSpPr txBox="1"/>
          <p:nvPr/>
        </p:nvSpPr>
        <p:spPr>
          <a:xfrm>
            <a:off x="175700" y="1644688"/>
            <a:ext cx="3390600" cy="15393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marR="0" rtl="0" algn="l">
              <a:lnSpc>
                <a:spcPct val="100000"/>
              </a:lnSpc>
              <a:spcBef>
                <a:spcPts val="0"/>
              </a:spcBef>
              <a:spcAft>
                <a:spcPts val="0"/>
              </a:spcAft>
              <a:buClr>
                <a:srgbClr val="000000"/>
              </a:buClr>
              <a:buSzPts val="800"/>
              <a:buFont typeface="Calibri"/>
              <a:buChar char="●"/>
            </a:pPr>
            <a:r>
              <a:rPr lang="en" sz="800">
                <a:latin typeface="Calibri"/>
                <a:ea typeface="Calibri"/>
                <a:cs typeface="Calibri"/>
                <a:sym typeface="Calibri"/>
              </a:rPr>
              <a:t>Make marks using charcoal using hands as tools. Explore qualities of mark available using charcoal</a:t>
            </a:r>
            <a:endParaRPr sz="800">
              <a:latin typeface="Calibri"/>
              <a:ea typeface="Calibri"/>
              <a:cs typeface="Calibri"/>
              <a:sym typeface="Calibri"/>
            </a:endParaRPr>
          </a:p>
          <a:p>
            <a:pPr indent="-279400" lvl="0" marL="457200" marR="0" rtl="0" algn="l">
              <a:lnSpc>
                <a:spcPct val="100000"/>
              </a:lnSpc>
              <a:spcBef>
                <a:spcPts val="0"/>
              </a:spcBef>
              <a:spcAft>
                <a:spcPts val="0"/>
              </a:spcAft>
              <a:buClr>
                <a:srgbClr val="000000"/>
              </a:buClr>
              <a:buSzPts val="800"/>
              <a:buFont typeface="Calibri"/>
              <a:buChar char="●"/>
            </a:pPr>
            <a:r>
              <a:rPr lang="en" sz="800">
                <a:latin typeface="Calibri"/>
                <a:ea typeface="Calibri"/>
                <a:cs typeface="Calibri"/>
                <a:sym typeface="Calibri"/>
              </a:rPr>
              <a:t>Make charcoal drawings which explore Chiaroscuro and which explore narrative/drama through lighting/shadow (link to drama)</a:t>
            </a:r>
            <a:endParaRPr sz="800">
              <a:latin typeface="Calibri"/>
              <a:ea typeface="Calibri"/>
              <a:cs typeface="Calibri"/>
              <a:sym typeface="Calibri"/>
            </a:endParaRPr>
          </a:p>
          <a:p>
            <a:pPr indent="-279400" lvl="0" marL="457200" marR="0" rtl="0" algn="l">
              <a:lnSpc>
                <a:spcPct val="100000"/>
              </a:lnSpc>
              <a:spcBef>
                <a:spcPts val="0"/>
              </a:spcBef>
              <a:spcAft>
                <a:spcPts val="0"/>
              </a:spcAft>
              <a:buClr>
                <a:srgbClr val="000000"/>
              </a:buClr>
              <a:buSzPts val="800"/>
              <a:buFont typeface="Calibri"/>
              <a:buChar char="●"/>
            </a:pPr>
            <a:r>
              <a:rPr lang="en" sz="800">
                <a:latin typeface="Calibri"/>
                <a:ea typeface="Calibri"/>
                <a:cs typeface="Calibri"/>
                <a:sym typeface="Calibri"/>
              </a:rPr>
              <a:t>Option to explore making gestural drawings with charcoal using the whole body (link to dance)</a:t>
            </a:r>
            <a:endParaRPr sz="800">
              <a:latin typeface="Calibri"/>
              <a:ea typeface="Calibri"/>
              <a:cs typeface="Calibri"/>
              <a:sym typeface="Calibri"/>
            </a:endParaRPr>
          </a:p>
          <a:p>
            <a:pPr indent="-279400" lvl="0" marL="457200" rtl="0" algn="l">
              <a:spcBef>
                <a:spcPts val="0"/>
              </a:spcBef>
              <a:spcAft>
                <a:spcPts val="0"/>
              </a:spcAft>
              <a:buClr>
                <a:schemeClr val="dk1"/>
              </a:buClr>
              <a:buSzPts val="800"/>
              <a:buFont typeface="Calibri"/>
              <a:buChar char="●"/>
            </a:pPr>
            <a:r>
              <a:rPr lang="en" sz="800">
                <a:solidFill>
                  <a:schemeClr val="dk1"/>
                </a:solidFill>
                <a:latin typeface="Calibri"/>
                <a:ea typeface="Calibri"/>
                <a:cs typeface="Calibri"/>
                <a:sym typeface="Calibri"/>
              </a:rPr>
              <a:t>Explore the qualities of charcoal</a:t>
            </a:r>
            <a:endParaRPr sz="800">
              <a:solidFill>
                <a:schemeClr val="dk1"/>
              </a:solidFill>
              <a:latin typeface="Calibri"/>
              <a:ea typeface="Calibri"/>
              <a:cs typeface="Calibri"/>
              <a:sym typeface="Calibri"/>
            </a:endParaRPr>
          </a:p>
          <a:p>
            <a:pPr indent="-279400" lvl="0" marL="457200" rtl="0" algn="l">
              <a:spcBef>
                <a:spcPts val="0"/>
              </a:spcBef>
              <a:spcAft>
                <a:spcPts val="0"/>
              </a:spcAft>
              <a:buClr>
                <a:schemeClr val="dk1"/>
              </a:buClr>
              <a:buSzPts val="800"/>
              <a:buFont typeface="Calibri"/>
              <a:buChar char="●"/>
            </a:pPr>
            <a:r>
              <a:rPr lang="en" sz="800">
                <a:solidFill>
                  <a:schemeClr val="dk1"/>
                </a:solidFill>
                <a:latin typeface="Calibri"/>
                <a:ea typeface="Calibri"/>
                <a:cs typeface="Calibri"/>
                <a:sym typeface="Calibri"/>
              </a:rPr>
              <a:t>Make visual notes using a variety of media using the “Show Me What You See” technique when looking at other artists work to help consolidate learning and make the experience your own</a:t>
            </a:r>
            <a:endParaRPr sz="800">
              <a:solidFill>
                <a:schemeClr val="dk1"/>
              </a:solidFill>
              <a:latin typeface="Calibri"/>
              <a:ea typeface="Calibri"/>
              <a:cs typeface="Calibri"/>
              <a:sym typeface="Calibri"/>
            </a:endParaRPr>
          </a:p>
          <a:p>
            <a:pPr indent="-279400" lvl="0" marL="457200" rtl="0" algn="l">
              <a:spcBef>
                <a:spcPts val="0"/>
              </a:spcBef>
              <a:spcAft>
                <a:spcPts val="0"/>
              </a:spcAft>
              <a:buClr>
                <a:schemeClr val="dk1"/>
              </a:buClr>
              <a:buSzPts val="800"/>
              <a:buFont typeface="Calibri"/>
              <a:buChar char="●"/>
            </a:pPr>
            <a:r>
              <a:rPr lang="en" sz="800">
                <a:solidFill>
                  <a:schemeClr val="dk1"/>
                </a:solidFill>
                <a:latin typeface="Calibri"/>
                <a:ea typeface="Calibri"/>
                <a:cs typeface="Calibri"/>
                <a:sym typeface="Calibri"/>
              </a:rPr>
              <a:t>Develop mark making skills.</a:t>
            </a:r>
            <a:endParaRPr sz="800">
              <a:latin typeface="Calibri"/>
              <a:ea typeface="Calibri"/>
              <a:cs typeface="Calibri"/>
              <a:sym typeface="Calibri"/>
            </a:endParaRPr>
          </a:p>
        </p:txBody>
      </p:sp>
      <p:sp>
        <p:nvSpPr>
          <p:cNvPr id="59" name="Google Shape;59;p1"/>
          <p:cNvSpPr txBox="1"/>
          <p:nvPr/>
        </p:nvSpPr>
        <p:spPr>
          <a:xfrm>
            <a:off x="5618925" y="1090600"/>
            <a:ext cx="30000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solidFill>
                  <a:srgbClr val="000000"/>
                </a:solidFill>
                <a:latin typeface="Comic Sans MS"/>
                <a:ea typeface="Comic Sans MS"/>
                <a:cs typeface="Comic Sans MS"/>
                <a:sym typeface="Comic Sans MS"/>
              </a:rPr>
              <a:t>Working with Shape and Colour</a:t>
            </a:r>
            <a:endParaRPr b="1" sz="1200">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(Print, Colour, Collage)</a:t>
            </a:r>
            <a:endParaRPr b="1" sz="1200">
              <a:latin typeface="Comic Sans MS"/>
              <a:ea typeface="Comic Sans MS"/>
              <a:cs typeface="Comic Sans MS"/>
              <a:sym typeface="Comic Sans MS"/>
            </a:endParaRPr>
          </a:p>
        </p:txBody>
      </p:sp>
      <p:sp>
        <p:nvSpPr>
          <p:cNvPr id="60" name="Google Shape;60;p1"/>
          <p:cNvSpPr txBox="1"/>
          <p:nvPr/>
        </p:nvSpPr>
        <p:spPr>
          <a:xfrm>
            <a:off x="5348875" y="1644688"/>
            <a:ext cx="3596700" cy="15393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Clr>
                <a:schemeClr val="dk1"/>
              </a:buClr>
              <a:buSzPts val="800"/>
              <a:buFont typeface="Calibri"/>
              <a:buChar char="●"/>
            </a:pPr>
            <a:r>
              <a:rPr lang="en" sz="800">
                <a:latin typeface="Calibri"/>
                <a:ea typeface="Calibri"/>
                <a:cs typeface="Calibri"/>
                <a:sym typeface="Calibri"/>
              </a:rPr>
              <a:t>Make visual notes using a variety of media using the “Show Me What You See” technique when looking at other artists work to help consolidate learning and make the experience your own.</a:t>
            </a:r>
            <a:endParaRPr sz="800">
              <a:latin typeface="Calibri"/>
              <a:ea typeface="Calibri"/>
              <a:cs typeface="Calibri"/>
              <a:sym typeface="Calibri"/>
            </a:endParaRPr>
          </a:p>
          <a:p>
            <a:pPr indent="-279400" lvl="0" marL="457200" rtl="0" algn="l">
              <a:spcBef>
                <a:spcPts val="0"/>
              </a:spcBef>
              <a:spcAft>
                <a:spcPts val="0"/>
              </a:spcAft>
              <a:buClr>
                <a:schemeClr val="dk1"/>
              </a:buClr>
              <a:buSzPts val="800"/>
              <a:buFont typeface="Calibri"/>
              <a:buChar char="●"/>
            </a:pPr>
            <a:r>
              <a:rPr lang="en" sz="800">
                <a:latin typeface="Calibri"/>
                <a:ea typeface="Calibri"/>
                <a:cs typeface="Calibri"/>
                <a:sym typeface="Calibri"/>
              </a:rPr>
              <a:t>Develop mark making skills.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mono print or screen print over collaged work to make a creative response to an original artwork.</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Cut shapes from paper (free hand) and use as elements with which to collage, combined with printmaking to make a creative response to an original artwork. Explore positive and negative shapes, line, colour and composition.</a:t>
            </a:r>
            <a:endParaRPr sz="800">
              <a:latin typeface="Calibri"/>
              <a:ea typeface="Calibri"/>
              <a:cs typeface="Calibri"/>
              <a:sym typeface="Calibri"/>
            </a:endParaRPr>
          </a:p>
          <a:p>
            <a:pPr indent="0" lvl="0" marL="0" rtl="0" algn="l">
              <a:spcBef>
                <a:spcPts val="0"/>
              </a:spcBef>
              <a:spcAft>
                <a:spcPts val="0"/>
              </a:spcAft>
              <a:buNone/>
            </a:pPr>
            <a:r>
              <a:t/>
            </a:r>
            <a:endParaRPr sz="800">
              <a:latin typeface="Calibri"/>
              <a:ea typeface="Calibri"/>
              <a:cs typeface="Calibri"/>
              <a:sym typeface="Calibri"/>
            </a:endParaRPr>
          </a:p>
        </p:txBody>
      </p:sp>
      <p:sp>
        <p:nvSpPr>
          <p:cNvPr id="61" name="Google Shape;61;p1"/>
          <p:cNvSpPr txBox="1"/>
          <p:nvPr/>
        </p:nvSpPr>
        <p:spPr>
          <a:xfrm>
            <a:off x="3072000" y="3281225"/>
            <a:ext cx="30000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solidFill>
                  <a:srgbClr val="000000"/>
                </a:solidFill>
                <a:latin typeface="Comic Sans MS"/>
                <a:ea typeface="Comic Sans MS"/>
                <a:cs typeface="Comic Sans MS"/>
                <a:sym typeface="Comic Sans MS"/>
              </a:rPr>
              <a:t>Making Animated Drawings</a:t>
            </a:r>
            <a:endParaRPr b="1" sz="1200">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(Working in 3 Dimensions)</a:t>
            </a:r>
            <a:endParaRPr b="1" sz="1200">
              <a:latin typeface="Comic Sans MS"/>
              <a:ea typeface="Comic Sans MS"/>
              <a:cs typeface="Comic Sans MS"/>
              <a:sym typeface="Comic Sans MS"/>
            </a:endParaRPr>
          </a:p>
        </p:txBody>
      </p:sp>
      <p:sp>
        <p:nvSpPr>
          <p:cNvPr id="62" name="Google Shape;62;p1"/>
          <p:cNvSpPr txBox="1"/>
          <p:nvPr/>
        </p:nvSpPr>
        <p:spPr>
          <a:xfrm>
            <a:off x="1845900" y="3773825"/>
            <a:ext cx="5452200" cy="11697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Clr>
                <a:schemeClr val="dk1"/>
              </a:buClr>
              <a:buSzPts val="800"/>
              <a:buFont typeface="Calibri"/>
              <a:buChar char="●"/>
            </a:pPr>
            <a:r>
              <a:rPr lang="en" sz="800">
                <a:latin typeface="Calibri"/>
                <a:ea typeface="Calibri"/>
                <a:cs typeface="Calibri"/>
                <a:sym typeface="Calibri"/>
              </a:rPr>
              <a:t>Use imaginative and observational drawing skills to make drawings of people/animals which can be animated. Consider background, foreground and subject</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using a variety of media using the “Show Me What You See” technique when looking at other artists work to help consolidate learning and make the experience your own</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Develop mark making skills.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Brainstorm animation ideas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Cut out drawings and make simple articulations to make drawings which can be animated. Combine with digital media to make animations</a:t>
            </a:r>
            <a:endParaRPr sz="800">
              <a:latin typeface="Calibri"/>
              <a:ea typeface="Calibri"/>
              <a:cs typeface="Calibri"/>
              <a:sym typeface="Calibri"/>
            </a:endParaRPr>
          </a:p>
        </p:txBody>
      </p:sp>
      <p:pic>
        <p:nvPicPr>
          <p:cNvPr id="63" name="Google Shape;63;p1"/>
          <p:cNvPicPr preferRelativeResize="0"/>
          <p:nvPr/>
        </p:nvPicPr>
        <p:blipFill>
          <a:blip r:embed="rId4">
            <a:alphaModFix/>
          </a:blip>
          <a:stretch>
            <a:fillRect/>
          </a:stretch>
        </p:blipFill>
        <p:spPr>
          <a:xfrm>
            <a:off x="3883253" y="578550"/>
            <a:ext cx="1377500" cy="12927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g1dd96816a92_0_14"/>
          <p:cNvSpPr txBox="1"/>
          <p:nvPr/>
        </p:nvSpPr>
        <p:spPr>
          <a:xfrm>
            <a:off x="3595950" y="127875"/>
            <a:ext cx="19521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2000"/>
              <a:buFont typeface="Arial"/>
              <a:buNone/>
            </a:pPr>
            <a:r>
              <a:rPr b="0" i="0" lang="en" sz="2000" u="none" cap="none" strike="noStrike">
                <a:solidFill>
                  <a:schemeClr val="dk1"/>
                </a:solidFill>
                <a:latin typeface="Comic Sans MS"/>
                <a:ea typeface="Comic Sans MS"/>
                <a:cs typeface="Comic Sans MS"/>
                <a:sym typeface="Comic Sans MS"/>
              </a:rPr>
              <a:t>I am </a:t>
            </a:r>
            <a:r>
              <a:rPr lang="en" sz="2000">
                <a:solidFill>
                  <a:schemeClr val="dk1"/>
                </a:solidFill>
                <a:latin typeface="Comic Sans MS"/>
                <a:ea typeface="Comic Sans MS"/>
                <a:cs typeface="Comic Sans MS"/>
                <a:sym typeface="Comic Sans MS"/>
              </a:rPr>
              <a:t>an Artist</a:t>
            </a:r>
            <a:endParaRPr b="0" i="0" sz="2000" u="none" cap="none" strike="noStrike">
              <a:solidFill>
                <a:schemeClr val="dk1"/>
              </a:solidFill>
              <a:latin typeface="Comic Sans MS"/>
              <a:ea typeface="Comic Sans MS"/>
              <a:cs typeface="Comic Sans MS"/>
              <a:sym typeface="Comic Sans MS"/>
            </a:endParaRPr>
          </a:p>
        </p:txBody>
      </p:sp>
      <p:pic>
        <p:nvPicPr>
          <p:cNvPr descr="Logo&#10;&#10;Description automatically generated" id="69" name="Google Shape;69;g1dd96816a92_0_14"/>
          <p:cNvPicPr preferRelativeResize="0"/>
          <p:nvPr/>
        </p:nvPicPr>
        <p:blipFill rotWithShape="1">
          <a:blip r:embed="rId3">
            <a:alphaModFix/>
          </a:blip>
          <a:srcRect b="0" l="0" r="0" t="0"/>
          <a:stretch/>
        </p:blipFill>
        <p:spPr>
          <a:xfrm>
            <a:off x="103025" y="86875"/>
            <a:ext cx="657225" cy="800100"/>
          </a:xfrm>
          <a:prstGeom prst="rect">
            <a:avLst/>
          </a:prstGeom>
          <a:noFill/>
          <a:ln>
            <a:noFill/>
          </a:ln>
        </p:spPr>
      </p:pic>
      <p:sp>
        <p:nvSpPr>
          <p:cNvPr id="70" name="Google Shape;70;g1dd96816a92_0_14"/>
          <p:cNvSpPr txBox="1"/>
          <p:nvPr/>
        </p:nvSpPr>
        <p:spPr>
          <a:xfrm>
            <a:off x="8680200" y="43375"/>
            <a:ext cx="4257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Comic Sans MS"/>
                <a:ea typeface="Comic Sans MS"/>
                <a:cs typeface="Comic Sans MS"/>
                <a:sym typeface="Comic Sans MS"/>
              </a:rPr>
              <a:t>Y</a:t>
            </a:r>
            <a:r>
              <a:rPr b="1" lang="en" sz="1200">
                <a:solidFill>
                  <a:schemeClr val="dk1"/>
                </a:solidFill>
                <a:latin typeface="Comic Sans MS"/>
                <a:ea typeface="Comic Sans MS"/>
                <a:cs typeface="Comic Sans MS"/>
                <a:sym typeface="Comic Sans MS"/>
              </a:rPr>
              <a:t>4</a:t>
            </a:r>
            <a:endParaRPr b="0" i="0" sz="1400" u="none" cap="none" strike="noStrike">
              <a:solidFill>
                <a:srgbClr val="000000"/>
              </a:solidFill>
              <a:latin typeface="Arial"/>
              <a:ea typeface="Arial"/>
              <a:cs typeface="Arial"/>
              <a:sym typeface="Arial"/>
            </a:endParaRPr>
          </a:p>
        </p:txBody>
      </p:sp>
      <p:sp>
        <p:nvSpPr>
          <p:cNvPr id="71" name="Google Shape;71;g1dd96816a92_0_14"/>
          <p:cNvSpPr txBox="1"/>
          <p:nvPr/>
        </p:nvSpPr>
        <p:spPr>
          <a:xfrm>
            <a:off x="371000" y="785800"/>
            <a:ext cx="3000000" cy="554100"/>
          </a:xfrm>
          <a:prstGeom prst="rect">
            <a:avLst/>
          </a:prstGeom>
          <a:noFill/>
          <a:ln>
            <a:noFill/>
          </a:ln>
        </p:spPr>
        <p:txBody>
          <a:bodyPr anchorCtr="0" anchor="t" bIns="91425" lIns="91425" spcFirstLastPara="1" rIns="91425" wrap="square" tIns="91425">
            <a:spAutoFit/>
          </a:bodyPr>
          <a:lstStyle/>
          <a:p>
            <a:pPr indent="0" lvl="0" marL="457200" marR="0" rtl="0" algn="ctr">
              <a:lnSpc>
                <a:spcPct val="100000"/>
              </a:lnSpc>
              <a:spcBef>
                <a:spcPts val="0"/>
              </a:spcBef>
              <a:spcAft>
                <a:spcPts val="0"/>
              </a:spcAft>
              <a:buNone/>
            </a:pPr>
            <a:r>
              <a:rPr b="1" lang="en" sz="1200">
                <a:latin typeface="Comic Sans MS"/>
                <a:ea typeface="Comic Sans MS"/>
                <a:cs typeface="Comic Sans MS"/>
                <a:sym typeface="Comic Sans MS"/>
              </a:rPr>
              <a:t>Storytelling Through Drawing</a:t>
            </a:r>
            <a:endParaRPr b="1" sz="1200">
              <a:latin typeface="Comic Sans MS"/>
              <a:ea typeface="Comic Sans MS"/>
              <a:cs typeface="Comic Sans MS"/>
              <a:sym typeface="Comic Sans MS"/>
            </a:endParaRPr>
          </a:p>
          <a:p>
            <a:pPr indent="0" lvl="0" marL="457200" marR="0" rtl="0" algn="ctr">
              <a:lnSpc>
                <a:spcPct val="100000"/>
              </a:lnSpc>
              <a:spcBef>
                <a:spcPts val="0"/>
              </a:spcBef>
              <a:spcAft>
                <a:spcPts val="0"/>
              </a:spcAft>
              <a:buNone/>
            </a:pPr>
            <a:r>
              <a:rPr b="1" lang="en" sz="1200">
                <a:latin typeface="Comic Sans MS"/>
                <a:ea typeface="Comic Sans MS"/>
                <a:cs typeface="Comic Sans MS"/>
                <a:sym typeface="Comic Sans MS"/>
              </a:rPr>
              <a:t>(Drawing &amp; Sketchbooks)</a:t>
            </a:r>
            <a:endParaRPr b="1" sz="1200">
              <a:latin typeface="Comic Sans MS"/>
              <a:ea typeface="Comic Sans MS"/>
              <a:cs typeface="Comic Sans MS"/>
              <a:sym typeface="Comic Sans MS"/>
            </a:endParaRPr>
          </a:p>
        </p:txBody>
      </p:sp>
      <p:sp>
        <p:nvSpPr>
          <p:cNvPr id="72" name="Google Shape;72;g1dd96816a92_0_14"/>
          <p:cNvSpPr txBox="1"/>
          <p:nvPr/>
        </p:nvSpPr>
        <p:spPr>
          <a:xfrm>
            <a:off x="198425" y="1339900"/>
            <a:ext cx="3596700" cy="21549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Clr>
                <a:schemeClr val="dk1"/>
              </a:buClr>
              <a:buSzPts val="800"/>
              <a:buFont typeface="Calibri"/>
              <a:buChar char="●"/>
            </a:pPr>
            <a:r>
              <a:rPr lang="en" sz="800">
                <a:latin typeface="Calibri"/>
                <a:ea typeface="Calibri"/>
                <a:cs typeface="Calibri"/>
                <a:sym typeface="Calibri"/>
              </a:rPr>
              <a:t>Create owned narratives by arranging toys in staged scenes, using these as subject matter to explore creation of drawings using charcoal and chalk which convey drama and mood. Use light and portray light/shadow.</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Interpret poetry or prose and create sequenced images in either an accordian or poetry comic format. Work in a variety of media according to intention, including handwriting pen, graphite or ink</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a variety of drawing media including charcoal, graphite, wax resist and watercolour to make observational and experimental drawings. To feel able to take creative risks in pursuit of creating drawings with energy and feeling</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Practise drawing skills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record ideas and processes discovered through looking at other artists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Test and experiment with materials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Reflect</a:t>
            </a:r>
            <a:endParaRPr sz="800">
              <a:latin typeface="Calibri"/>
              <a:ea typeface="Calibri"/>
              <a:cs typeface="Calibri"/>
              <a:sym typeface="Calibri"/>
            </a:endParaRPr>
          </a:p>
        </p:txBody>
      </p:sp>
      <p:sp>
        <p:nvSpPr>
          <p:cNvPr id="73" name="Google Shape;73;g1dd96816a92_0_14"/>
          <p:cNvSpPr txBox="1"/>
          <p:nvPr/>
        </p:nvSpPr>
        <p:spPr>
          <a:xfrm>
            <a:off x="5605075" y="1465113"/>
            <a:ext cx="30000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Exploring Pattern</a:t>
            </a:r>
            <a:endParaRPr b="1" sz="1200">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(Print, Colour, Collage)</a:t>
            </a:r>
            <a:endParaRPr b="1" sz="1200">
              <a:latin typeface="Comic Sans MS"/>
              <a:ea typeface="Comic Sans MS"/>
              <a:cs typeface="Comic Sans MS"/>
              <a:sym typeface="Comic Sans MS"/>
            </a:endParaRPr>
          </a:p>
        </p:txBody>
      </p:sp>
      <p:sp>
        <p:nvSpPr>
          <p:cNvPr id="74" name="Google Shape;74;g1dd96816a92_0_14"/>
          <p:cNvSpPr txBox="1"/>
          <p:nvPr/>
        </p:nvSpPr>
        <p:spPr>
          <a:xfrm>
            <a:off x="5306725" y="2078788"/>
            <a:ext cx="3596700" cy="14160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colour, composition, elements, line, shape to create pattern working with tessellations, repeat pattern or folding patterns.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Practise drawing skills.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record ideas and processes discovered through looking at other artists.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Test and experiment with materials.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Brainstorm pattern, colour, line and shape.</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Reflect.</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t/>
            </a:r>
            <a:endParaRPr sz="800">
              <a:latin typeface="Calibri"/>
              <a:ea typeface="Calibri"/>
              <a:cs typeface="Calibri"/>
              <a:sym typeface="Calibri"/>
            </a:endParaRPr>
          </a:p>
          <a:p>
            <a:pPr indent="0" lvl="0" marL="0" rtl="0" algn="l">
              <a:spcBef>
                <a:spcPts val="0"/>
              </a:spcBef>
              <a:spcAft>
                <a:spcPts val="0"/>
              </a:spcAft>
              <a:buNone/>
            </a:pPr>
            <a:r>
              <a:t/>
            </a:r>
            <a:endParaRPr sz="800">
              <a:latin typeface="Calibri"/>
              <a:ea typeface="Calibri"/>
              <a:cs typeface="Calibri"/>
              <a:sym typeface="Calibri"/>
            </a:endParaRPr>
          </a:p>
        </p:txBody>
      </p:sp>
      <p:sp>
        <p:nvSpPr>
          <p:cNvPr id="75" name="Google Shape;75;g1dd96816a92_0_14"/>
          <p:cNvSpPr txBox="1"/>
          <p:nvPr/>
        </p:nvSpPr>
        <p:spPr>
          <a:xfrm>
            <a:off x="6509950" y="3836725"/>
            <a:ext cx="2315700" cy="9234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Sculpture, Structure, Inventiveness &amp; Determination</a:t>
            </a:r>
            <a:endParaRPr b="1" sz="1200">
              <a:latin typeface="Comic Sans MS"/>
              <a:ea typeface="Comic Sans MS"/>
              <a:cs typeface="Comic Sans MS"/>
              <a:sym typeface="Comic Sans MS"/>
            </a:endParaRPr>
          </a:p>
          <a:p>
            <a:pPr indent="0" lvl="0" marL="0" rtl="0" algn="ctr">
              <a:spcBef>
                <a:spcPts val="0"/>
              </a:spcBef>
              <a:spcAft>
                <a:spcPts val="0"/>
              </a:spcAft>
              <a:buClr>
                <a:schemeClr val="dk1"/>
              </a:buClr>
              <a:buSzPts val="1200"/>
              <a:buFont typeface="Arial"/>
              <a:buNone/>
            </a:pPr>
            <a:r>
              <a:rPr b="1" lang="en" sz="1200">
                <a:solidFill>
                  <a:schemeClr val="dk1"/>
                </a:solidFill>
                <a:latin typeface="Comic Sans MS"/>
                <a:ea typeface="Comic Sans MS"/>
                <a:cs typeface="Comic Sans MS"/>
                <a:sym typeface="Comic Sans MS"/>
              </a:rPr>
              <a:t>(Working in 3 Dimensions)</a:t>
            </a:r>
            <a:endParaRPr b="1" sz="1200">
              <a:latin typeface="Comic Sans MS"/>
              <a:ea typeface="Comic Sans MS"/>
              <a:cs typeface="Comic Sans MS"/>
              <a:sym typeface="Comic Sans MS"/>
            </a:endParaRPr>
          </a:p>
        </p:txBody>
      </p:sp>
      <p:sp>
        <p:nvSpPr>
          <p:cNvPr id="76" name="Google Shape;76;g1dd96816a92_0_14"/>
          <p:cNvSpPr txBox="1"/>
          <p:nvPr/>
        </p:nvSpPr>
        <p:spPr>
          <a:xfrm>
            <a:off x="2574750" y="3651925"/>
            <a:ext cx="3994500" cy="12930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SzPts val="800"/>
              <a:buFont typeface="Calibri"/>
              <a:buChar char="●"/>
            </a:pPr>
            <a:r>
              <a:rPr lang="en" sz="800">
                <a:latin typeface="Calibri"/>
                <a:ea typeface="Calibri"/>
                <a:cs typeface="Calibri"/>
                <a:sym typeface="Calibri"/>
              </a:rPr>
              <a:t>Practise drawing skills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record ideas and processes discovered through looking at other artists.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Test and experiment with materials.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Reflect</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Develop our construction skills, creative thinking and resilience skills by making sculpture which combines lots of materials. Use tools to help us construct and take creative risks by experimenting to see what happens. Use Design through Making philosophy and reflect at all stages to inform future making.</a:t>
            </a:r>
            <a:endParaRPr sz="800">
              <a:latin typeface="Calibri"/>
              <a:ea typeface="Calibri"/>
              <a:cs typeface="Calibri"/>
              <a:sym typeface="Calibri"/>
            </a:endParaRPr>
          </a:p>
        </p:txBody>
      </p:sp>
      <p:pic>
        <p:nvPicPr>
          <p:cNvPr id="77" name="Google Shape;77;g1dd96816a92_0_14"/>
          <p:cNvPicPr preferRelativeResize="0"/>
          <p:nvPr/>
        </p:nvPicPr>
        <p:blipFill>
          <a:blip r:embed="rId4">
            <a:alphaModFix/>
          </a:blip>
          <a:stretch>
            <a:fillRect/>
          </a:stretch>
        </p:blipFill>
        <p:spPr>
          <a:xfrm>
            <a:off x="3883253" y="578550"/>
            <a:ext cx="1377500" cy="12927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g1dd96816a92_0_27"/>
          <p:cNvSpPr txBox="1"/>
          <p:nvPr/>
        </p:nvSpPr>
        <p:spPr>
          <a:xfrm>
            <a:off x="3595950" y="127875"/>
            <a:ext cx="19521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2000"/>
              <a:buFont typeface="Arial"/>
              <a:buNone/>
            </a:pPr>
            <a:r>
              <a:rPr b="0" i="0" lang="en" sz="2000" u="none" cap="none" strike="noStrike">
                <a:solidFill>
                  <a:schemeClr val="dk1"/>
                </a:solidFill>
                <a:latin typeface="Comic Sans MS"/>
                <a:ea typeface="Comic Sans MS"/>
                <a:cs typeface="Comic Sans MS"/>
                <a:sym typeface="Comic Sans MS"/>
              </a:rPr>
              <a:t>I am </a:t>
            </a:r>
            <a:r>
              <a:rPr lang="en" sz="2000">
                <a:solidFill>
                  <a:schemeClr val="dk1"/>
                </a:solidFill>
                <a:latin typeface="Comic Sans MS"/>
                <a:ea typeface="Comic Sans MS"/>
                <a:cs typeface="Comic Sans MS"/>
                <a:sym typeface="Comic Sans MS"/>
              </a:rPr>
              <a:t>an Artist</a:t>
            </a:r>
            <a:endParaRPr b="0" i="0" sz="2000" u="none" cap="none" strike="noStrike">
              <a:solidFill>
                <a:schemeClr val="dk1"/>
              </a:solidFill>
              <a:latin typeface="Comic Sans MS"/>
              <a:ea typeface="Comic Sans MS"/>
              <a:cs typeface="Comic Sans MS"/>
              <a:sym typeface="Comic Sans MS"/>
            </a:endParaRPr>
          </a:p>
        </p:txBody>
      </p:sp>
      <p:pic>
        <p:nvPicPr>
          <p:cNvPr descr="Logo&#10;&#10;Description automatically generated" id="83" name="Google Shape;83;g1dd96816a92_0_27"/>
          <p:cNvPicPr preferRelativeResize="0"/>
          <p:nvPr/>
        </p:nvPicPr>
        <p:blipFill rotWithShape="1">
          <a:blip r:embed="rId3">
            <a:alphaModFix/>
          </a:blip>
          <a:srcRect b="0" l="0" r="0" t="0"/>
          <a:stretch/>
        </p:blipFill>
        <p:spPr>
          <a:xfrm>
            <a:off x="103025" y="86875"/>
            <a:ext cx="657225" cy="800100"/>
          </a:xfrm>
          <a:prstGeom prst="rect">
            <a:avLst/>
          </a:prstGeom>
          <a:noFill/>
          <a:ln>
            <a:noFill/>
          </a:ln>
        </p:spPr>
      </p:pic>
      <p:sp>
        <p:nvSpPr>
          <p:cNvPr id="84" name="Google Shape;84;g1dd96816a92_0_27"/>
          <p:cNvSpPr txBox="1"/>
          <p:nvPr/>
        </p:nvSpPr>
        <p:spPr>
          <a:xfrm>
            <a:off x="8680200" y="43375"/>
            <a:ext cx="4257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Comic Sans MS"/>
                <a:ea typeface="Comic Sans MS"/>
                <a:cs typeface="Comic Sans MS"/>
                <a:sym typeface="Comic Sans MS"/>
              </a:rPr>
              <a:t>Y</a:t>
            </a:r>
            <a:r>
              <a:rPr b="1" lang="en" sz="1200">
                <a:solidFill>
                  <a:schemeClr val="dk1"/>
                </a:solidFill>
                <a:latin typeface="Comic Sans MS"/>
                <a:ea typeface="Comic Sans MS"/>
                <a:cs typeface="Comic Sans MS"/>
                <a:sym typeface="Comic Sans MS"/>
              </a:rPr>
              <a:t>5</a:t>
            </a:r>
            <a:endParaRPr b="0" i="0" sz="1400" u="none" cap="none" strike="noStrike">
              <a:solidFill>
                <a:srgbClr val="000000"/>
              </a:solidFill>
              <a:latin typeface="Arial"/>
              <a:ea typeface="Arial"/>
              <a:cs typeface="Arial"/>
              <a:sym typeface="Arial"/>
            </a:endParaRPr>
          </a:p>
        </p:txBody>
      </p:sp>
      <p:sp>
        <p:nvSpPr>
          <p:cNvPr id="85" name="Google Shape;85;g1dd96816a92_0_27"/>
          <p:cNvSpPr txBox="1"/>
          <p:nvPr/>
        </p:nvSpPr>
        <p:spPr>
          <a:xfrm>
            <a:off x="371000" y="1090600"/>
            <a:ext cx="3000000" cy="554100"/>
          </a:xfrm>
          <a:prstGeom prst="rect">
            <a:avLst/>
          </a:prstGeom>
          <a:noFill/>
          <a:ln>
            <a:noFill/>
          </a:ln>
        </p:spPr>
        <p:txBody>
          <a:bodyPr anchorCtr="0" anchor="t" bIns="91425" lIns="91425" spcFirstLastPara="1" rIns="91425" wrap="square" tIns="91425">
            <a:spAutoFit/>
          </a:bodyPr>
          <a:lstStyle/>
          <a:p>
            <a:pPr indent="0" lvl="0" marL="457200" marR="0" rtl="0" algn="ctr">
              <a:lnSpc>
                <a:spcPct val="100000"/>
              </a:lnSpc>
              <a:spcBef>
                <a:spcPts val="0"/>
              </a:spcBef>
              <a:spcAft>
                <a:spcPts val="0"/>
              </a:spcAft>
              <a:buNone/>
            </a:pPr>
            <a:r>
              <a:rPr b="1" lang="en" sz="1200">
                <a:latin typeface="Comic Sans MS"/>
                <a:ea typeface="Comic Sans MS"/>
                <a:cs typeface="Comic Sans MS"/>
                <a:sym typeface="Comic Sans MS"/>
              </a:rPr>
              <a:t>Typography &amp; Maps</a:t>
            </a:r>
            <a:endParaRPr b="1" sz="1200">
              <a:latin typeface="Comic Sans MS"/>
              <a:ea typeface="Comic Sans MS"/>
              <a:cs typeface="Comic Sans MS"/>
              <a:sym typeface="Comic Sans MS"/>
            </a:endParaRPr>
          </a:p>
          <a:p>
            <a:pPr indent="0" lvl="0" marL="457200" marR="0" rtl="0" algn="ctr">
              <a:lnSpc>
                <a:spcPct val="100000"/>
              </a:lnSpc>
              <a:spcBef>
                <a:spcPts val="0"/>
              </a:spcBef>
              <a:spcAft>
                <a:spcPts val="0"/>
              </a:spcAft>
              <a:buNone/>
            </a:pPr>
            <a:r>
              <a:rPr b="1" lang="en" sz="1200">
                <a:latin typeface="Comic Sans MS"/>
                <a:ea typeface="Comic Sans MS"/>
                <a:cs typeface="Comic Sans MS"/>
                <a:sym typeface="Comic Sans MS"/>
              </a:rPr>
              <a:t>(Drawing &amp; Sketchbooks)</a:t>
            </a:r>
            <a:endParaRPr b="1" sz="1200">
              <a:latin typeface="Comic Sans MS"/>
              <a:ea typeface="Comic Sans MS"/>
              <a:cs typeface="Comic Sans MS"/>
              <a:sym typeface="Comic Sans MS"/>
            </a:endParaRPr>
          </a:p>
        </p:txBody>
      </p:sp>
      <p:sp>
        <p:nvSpPr>
          <p:cNvPr id="86" name="Google Shape;86;g1dd96816a92_0_27"/>
          <p:cNvSpPr txBox="1"/>
          <p:nvPr/>
        </p:nvSpPr>
        <p:spPr>
          <a:xfrm>
            <a:off x="175700" y="1644688"/>
            <a:ext cx="3390600" cy="17856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Clr>
                <a:schemeClr val="dk1"/>
              </a:buClr>
              <a:buSzPts val="800"/>
              <a:buFont typeface="Calibri"/>
              <a:buChar char="●"/>
            </a:pPr>
            <a:r>
              <a:rPr lang="en" sz="800">
                <a:latin typeface="Calibri"/>
                <a:ea typeface="Calibri"/>
                <a:cs typeface="Calibri"/>
                <a:sym typeface="Calibri"/>
              </a:rPr>
              <a:t>Create fonts inspired by objects/elements around you. Use close observational drawing with pen to inspire, and use creative skills to transform into letters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Draw over maps/existing marks to explore how you can make mark making more visually powerful</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Combine drawing with making to create pictorial / 3 dimension maps which explore qualities of your personality or otherwise respond to a theme. </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line weight, rhythm, grip, mark making and shape, and explore how 2d can become 3d through manipulation of paper</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mark making.</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capture, consolidate and reflect upon the artists studied.</a:t>
            </a:r>
            <a:endParaRPr sz="800">
              <a:latin typeface="Calibri"/>
              <a:ea typeface="Calibri"/>
              <a:cs typeface="Calibri"/>
              <a:sym typeface="Calibri"/>
            </a:endParaRPr>
          </a:p>
        </p:txBody>
      </p:sp>
      <p:sp>
        <p:nvSpPr>
          <p:cNvPr id="87" name="Google Shape;87;g1dd96816a92_0_27"/>
          <p:cNvSpPr txBox="1"/>
          <p:nvPr/>
        </p:nvSpPr>
        <p:spPr>
          <a:xfrm>
            <a:off x="5618925" y="1090600"/>
            <a:ext cx="30000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Making Monotypes</a:t>
            </a:r>
            <a:endParaRPr b="1" sz="1200">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(Print, Colour, Collage)</a:t>
            </a:r>
            <a:endParaRPr b="1" sz="1200">
              <a:latin typeface="Comic Sans MS"/>
              <a:ea typeface="Comic Sans MS"/>
              <a:cs typeface="Comic Sans MS"/>
              <a:sym typeface="Comic Sans MS"/>
            </a:endParaRPr>
          </a:p>
        </p:txBody>
      </p:sp>
      <p:sp>
        <p:nvSpPr>
          <p:cNvPr id="88" name="Google Shape;88;g1dd96816a92_0_27"/>
          <p:cNvSpPr txBox="1"/>
          <p:nvPr/>
        </p:nvSpPr>
        <p:spPr>
          <a:xfrm>
            <a:off x="5348875" y="1644688"/>
            <a:ext cx="3596700" cy="15393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SzPts val="800"/>
              <a:buFont typeface="Calibri"/>
              <a:buChar char="●"/>
            </a:pPr>
            <a:r>
              <a:rPr lang="en" sz="800">
                <a:latin typeface="Calibri"/>
                <a:ea typeface="Calibri"/>
                <a:cs typeface="Calibri"/>
                <a:sym typeface="Calibri"/>
              </a:rPr>
              <a:t>Brainstorm ideas generated when reading poetry or prose.</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capture, consolidate and reflect upon the artists studied.</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Combine mono type with painting and collage to make an “artists book” inspired by poetry or prose. </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colour, mixing different hues, and explore composition, working with different shaped elements, before using mono print to layer lines and marks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how print is combined with paint and collage to create a cohesive artwork</a:t>
            </a:r>
            <a:endParaRPr sz="800">
              <a:latin typeface="Calibri"/>
              <a:ea typeface="Calibri"/>
              <a:cs typeface="Calibri"/>
              <a:sym typeface="Calibri"/>
            </a:endParaRPr>
          </a:p>
          <a:p>
            <a:pPr indent="0" lvl="0" marL="0" rtl="0" algn="l">
              <a:spcBef>
                <a:spcPts val="0"/>
              </a:spcBef>
              <a:spcAft>
                <a:spcPts val="0"/>
              </a:spcAft>
              <a:buNone/>
            </a:pPr>
            <a:r>
              <a:t/>
            </a:r>
            <a:endParaRPr sz="800">
              <a:latin typeface="Calibri"/>
              <a:ea typeface="Calibri"/>
              <a:cs typeface="Calibri"/>
              <a:sym typeface="Calibri"/>
            </a:endParaRPr>
          </a:p>
        </p:txBody>
      </p:sp>
      <p:sp>
        <p:nvSpPr>
          <p:cNvPr id="89" name="Google Shape;89;g1dd96816a92_0_27"/>
          <p:cNvSpPr txBox="1"/>
          <p:nvPr/>
        </p:nvSpPr>
        <p:spPr>
          <a:xfrm>
            <a:off x="3480975" y="3267375"/>
            <a:ext cx="30000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Architecture: Dream Big or Small?</a:t>
            </a:r>
            <a:endParaRPr b="1" sz="1200">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(Working in 3 Dimensions)</a:t>
            </a:r>
            <a:endParaRPr b="1" sz="1200">
              <a:latin typeface="Comic Sans MS"/>
              <a:ea typeface="Comic Sans MS"/>
              <a:cs typeface="Comic Sans MS"/>
              <a:sym typeface="Comic Sans MS"/>
            </a:endParaRPr>
          </a:p>
        </p:txBody>
      </p:sp>
      <p:sp>
        <p:nvSpPr>
          <p:cNvPr id="90" name="Google Shape;90;g1dd96816a92_0_27"/>
          <p:cNvSpPr txBox="1"/>
          <p:nvPr/>
        </p:nvSpPr>
        <p:spPr>
          <a:xfrm>
            <a:off x="1845900" y="3773825"/>
            <a:ext cx="5452200" cy="10467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ideas relating to design (though do not use sketchbooks to design on paper), exploring thoughts about inspiration source, materials, textures, colours, mood, lighting etc</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Design through Making and scale models to create a piece of architecture which would make the world a better place. </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a combination of materials, construction methods and tools. </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Reflect as part of the building process so that you can understand how your intention relates to the reality of what you are building.</a:t>
            </a:r>
            <a:endParaRPr sz="800">
              <a:latin typeface="Calibri"/>
              <a:ea typeface="Calibri"/>
              <a:cs typeface="Calibri"/>
              <a:sym typeface="Calibri"/>
            </a:endParaRPr>
          </a:p>
        </p:txBody>
      </p:sp>
      <p:pic>
        <p:nvPicPr>
          <p:cNvPr id="91" name="Google Shape;91;g1dd96816a92_0_27"/>
          <p:cNvPicPr preferRelativeResize="0"/>
          <p:nvPr/>
        </p:nvPicPr>
        <p:blipFill>
          <a:blip r:embed="rId4">
            <a:alphaModFix/>
          </a:blip>
          <a:stretch>
            <a:fillRect/>
          </a:stretch>
        </p:blipFill>
        <p:spPr>
          <a:xfrm>
            <a:off x="3883253" y="578550"/>
            <a:ext cx="1377500" cy="12927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g1dd96816a92_0_40"/>
          <p:cNvSpPr txBox="1"/>
          <p:nvPr/>
        </p:nvSpPr>
        <p:spPr>
          <a:xfrm>
            <a:off x="4891350" y="280275"/>
            <a:ext cx="19521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2000"/>
              <a:buFont typeface="Arial"/>
              <a:buNone/>
            </a:pPr>
            <a:r>
              <a:rPr b="0" i="0" lang="en" sz="2000" u="none" cap="none" strike="noStrike">
                <a:solidFill>
                  <a:schemeClr val="dk1"/>
                </a:solidFill>
                <a:latin typeface="Comic Sans MS"/>
                <a:ea typeface="Comic Sans MS"/>
                <a:cs typeface="Comic Sans MS"/>
                <a:sym typeface="Comic Sans MS"/>
              </a:rPr>
              <a:t>I am </a:t>
            </a:r>
            <a:r>
              <a:rPr lang="en" sz="2000">
                <a:solidFill>
                  <a:schemeClr val="dk1"/>
                </a:solidFill>
                <a:latin typeface="Comic Sans MS"/>
                <a:ea typeface="Comic Sans MS"/>
                <a:cs typeface="Comic Sans MS"/>
                <a:sym typeface="Comic Sans MS"/>
              </a:rPr>
              <a:t>an Artist</a:t>
            </a:r>
            <a:endParaRPr b="0" i="0" sz="2000" u="none" cap="none" strike="noStrike">
              <a:solidFill>
                <a:schemeClr val="dk1"/>
              </a:solidFill>
              <a:latin typeface="Comic Sans MS"/>
              <a:ea typeface="Comic Sans MS"/>
              <a:cs typeface="Comic Sans MS"/>
              <a:sym typeface="Comic Sans MS"/>
            </a:endParaRPr>
          </a:p>
        </p:txBody>
      </p:sp>
      <p:pic>
        <p:nvPicPr>
          <p:cNvPr descr="Logo&#10;&#10;Description automatically generated" id="97" name="Google Shape;97;g1dd96816a92_0_40"/>
          <p:cNvPicPr preferRelativeResize="0"/>
          <p:nvPr/>
        </p:nvPicPr>
        <p:blipFill rotWithShape="1">
          <a:blip r:embed="rId3">
            <a:alphaModFix/>
          </a:blip>
          <a:srcRect b="0" l="0" r="0" t="0"/>
          <a:stretch/>
        </p:blipFill>
        <p:spPr>
          <a:xfrm>
            <a:off x="103025" y="86875"/>
            <a:ext cx="657225" cy="800100"/>
          </a:xfrm>
          <a:prstGeom prst="rect">
            <a:avLst/>
          </a:prstGeom>
          <a:noFill/>
          <a:ln>
            <a:noFill/>
          </a:ln>
        </p:spPr>
      </p:pic>
      <p:sp>
        <p:nvSpPr>
          <p:cNvPr id="98" name="Google Shape;98;g1dd96816a92_0_40"/>
          <p:cNvSpPr txBox="1"/>
          <p:nvPr/>
        </p:nvSpPr>
        <p:spPr>
          <a:xfrm>
            <a:off x="8680200" y="43375"/>
            <a:ext cx="4257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Comic Sans MS"/>
                <a:ea typeface="Comic Sans MS"/>
                <a:cs typeface="Comic Sans MS"/>
                <a:sym typeface="Comic Sans MS"/>
              </a:rPr>
              <a:t>Y</a:t>
            </a:r>
            <a:r>
              <a:rPr b="1" lang="en" sz="1200">
                <a:solidFill>
                  <a:schemeClr val="dk1"/>
                </a:solidFill>
                <a:latin typeface="Comic Sans MS"/>
                <a:ea typeface="Comic Sans MS"/>
                <a:cs typeface="Comic Sans MS"/>
                <a:sym typeface="Comic Sans MS"/>
              </a:rPr>
              <a:t>6</a:t>
            </a:r>
            <a:endParaRPr b="0" i="0" sz="1400" u="none" cap="none" strike="noStrike">
              <a:solidFill>
                <a:srgbClr val="000000"/>
              </a:solidFill>
              <a:latin typeface="Arial"/>
              <a:ea typeface="Arial"/>
              <a:cs typeface="Arial"/>
              <a:sym typeface="Arial"/>
            </a:endParaRPr>
          </a:p>
        </p:txBody>
      </p:sp>
      <p:sp>
        <p:nvSpPr>
          <p:cNvPr id="99" name="Google Shape;99;g1dd96816a92_0_40"/>
          <p:cNvSpPr txBox="1"/>
          <p:nvPr/>
        </p:nvSpPr>
        <p:spPr>
          <a:xfrm>
            <a:off x="904400" y="1090600"/>
            <a:ext cx="3000000" cy="554100"/>
          </a:xfrm>
          <a:prstGeom prst="rect">
            <a:avLst/>
          </a:prstGeom>
          <a:noFill/>
          <a:ln>
            <a:noFill/>
          </a:ln>
        </p:spPr>
        <p:txBody>
          <a:bodyPr anchorCtr="0" anchor="t" bIns="91425" lIns="91425" spcFirstLastPara="1" rIns="91425" wrap="square" tIns="91425">
            <a:spAutoFit/>
          </a:bodyPr>
          <a:lstStyle/>
          <a:p>
            <a:pPr indent="0" lvl="0" marL="457200" marR="0" rtl="0" algn="ctr">
              <a:lnSpc>
                <a:spcPct val="100000"/>
              </a:lnSpc>
              <a:spcBef>
                <a:spcPts val="0"/>
              </a:spcBef>
              <a:spcAft>
                <a:spcPts val="0"/>
              </a:spcAft>
              <a:buNone/>
            </a:pPr>
            <a:r>
              <a:rPr b="1" lang="en" sz="1200">
                <a:latin typeface="Comic Sans MS"/>
                <a:ea typeface="Comic Sans MS"/>
                <a:cs typeface="Comic Sans MS"/>
                <a:sym typeface="Comic Sans MS"/>
              </a:rPr>
              <a:t>2D Drawing to 3D Making</a:t>
            </a:r>
            <a:endParaRPr b="1" sz="1200">
              <a:latin typeface="Comic Sans MS"/>
              <a:ea typeface="Comic Sans MS"/>
              <a:cs typeface="Comic Sans MS"/>
              <a:sym typeface="Comic Sans MS"/>
            </a:endParaRPr>
          </a:p>
          <a:p>
            <a:pPr indent="0" lvl="0" marL="457200" marR="0" rtl="0" algn="ctr">
              <a:lnSpc>
                <a:spcPct val="100000"/>
              </a:lnSpc>
              <a:spcBef>
                <a:spcPts val="0"/>
              </a:spcBef>
              <a:spcAft>
                <a:spcPts val="0"/>
              </a:spcAft>
              <a:buNone/>
            </a:pPr>
            <a:r>
              <a:rPr b="1" lang="en" sz="1200">
                <a:latin typeface="Comic Sans MS"/>
                <a:ea typeface="Comic Sans MS"/>
                <a:cs typeface="Comic Sans MS"/>
                <a:sym typeface="Comic Sans MS"/>
              </a:rPr>
              <a:t>(Drawing &amp; Sketchbooks)</a:t>
            </a:r>
            <a:endParaRPr b="1" sz="1200">
              <a:latin typeface="Comic Sans MS"/>
              <a:ea typeface="Comic Sans MS"/>
              <a:cs typeface="Comic Sans MS"/>
              <a:sym typeface="Comic Sans MS"/>
            </a:endParaRPr>
          </a:p>
        </p:txBody>
      </p:sp>
      <p:sp>
        <p:nvSpPr>
          <p:cNvPr id="100" name="Google Shape;100;g1dd96816a92_0_40"/>
          <p:cNvSpPr txBox="1"/>
          <p:nvPr/>
        </p:nvSpPr>
        <p:spPr>
          <a:xfrm>
            <a:off x="709100" y="1644688"/>
            <a:ext cx="3390600" cy="14160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using negative and positive space to “see” and draw a simple element/object</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the grid system to scale up the image above, transferring the image onto card.</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collage to add tonal marks to the “flat image</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Practise seeing negative and positive shapes.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Using the grid method to scale up an image</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Develop Mark Making</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capture, consolidate and reflect upon the artists studied.</a:t>
            </a:r>
            <a:endParaRPr sz="800">
              <a:latin typeface="Calibri"/>
              <a:ea typeface="Calibri"/>
              <a:cs typeface="Calibri"/>
              <a:sym typeface="Calibri"/>
            </a:endParaRPr>
          </a:p>
        </p:txBody>
      </p:sp>
      <p:sp>
        <p:nvSpPr>
          <p:cNvPr id="101" name="Google Shape;101;g1dd96816a92_0_40"/>
          <p:cNvSpPr txBox="1"/>
          <p:nvPr/>
        </p:nvSpPr>
        <p:spPr>
          <a:xfrm>
            <a:off x="5300050" y="2147475"/>
            <a:ext cx="30000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Activism</a:t>
            </a:r>
            <a:endParaRPr b="1" sz="1200">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(Print, Colour, Collage)</a:t>
            </a:r>
            <a:endParaRPr b="1" sz="1200">
              <a:latin typeface="Comic Sans MS"/>
              <a:ea typeface="Comic Sans MS"/>
              <a:cs typeface="Comic Sans MS"/>
              <a:sym typeface="Comic Sans MS"/>
            </a:endParaRPr>
          </a:p>
        </p:txBody>
      </p:sp>
      <p:sp>
        <p:nvSpPr>
          <p:cNvPr id="102" name="Google Shape;102;g1dd96816a92_0_40"/>
          <p:cNvSpPr txBox="1"/>
          <p:nvPr/>
        </p:nvSpPr>
        <p:spPr>
          <a:xfrm>
            <a:off x="4960675" y="2699763"/>
            <a:ext cx="3596700" cy="20319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SzPts val="800"/>
              <a:buFont typeface="Calibri"/>
              <a:buChar char="●"/>
            </a:pPr>
            <a:r>
              <a:rPr lang="en" sz="800">
                <a:latin typeface="Calibri"/>
                <a:ea typeface="Calibri"/>
                <a:cs typeface="Calibri"/>
                <a:sym typeface="Calibri"/>
              </a:rPr>
              <a:t>Practise seeing negative and positive shapes</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what your passions, hopes and fears might be. What makes you you? How can you find visual equivalents for the words in your head?</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colour: make colours, collect colours, experiment with how colours work together</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combinations and layering of media.</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Develop Mark Making</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capture, consolidate and reflect upon the artists studied</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Explore what kinds of topics or themes YOU care about. Articulate your fears, hopes, dreams. Think about what you could create (possibly working collaboratively) to share your voice and passion with the world</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screenprinting and/or monoprinting over collaged and painted sheets to create your piece of activist art. Or create a zine using similar method</a:t>
            </a:r>
            <a:endParaRPr sz="800">
              <a:latin typeface="Calibri"/>
              <a:ea typeface="Calibri"/>
              <a:cs typeface="Calibri"/>
              <a:sym typeface="Calibri"/>
            </a:endParaRPr>
          </a:p>
        </p:txBody>
      </p:sp>
      <p:sp>
        <p:nvSpPr>
          <p:cNvPr id="103" name="Google Shape;103;g1dd96816a92_0_40"/>
          <p:cNvSpPr txBox="1"/>
          <p:nvPr/>
        </p:nvSpPr>
        <p:spPr>
          <a:xfrm>
            <a:off x="1211175" y="3162513"/>
            <a:ext cx="3000000" cy="554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Take a Seat</a:t>
            </a:r>
            <a:endParaRPr b="1" sz="1200">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200"/>
              <a:buFont typeface="Arial"/>
              <a:buNone/>
            </a:pPr>
            <a:r>
              <a:rPr b="1" lang="en" sz="1200">
                <a:latin typeface="Comic Sans MS"/>
                <a:ea typeface="Comic Sans MS"/>
                <a:cs typeface="Comic Sans MS"/>
                <a:sym typeface="Comic Sans MS"/>
              </a:rPr>
              <a:t>(Working in 3 Dimensions)</a:t>
            </a:r>
            <a:endParaRPr b="1" sz="1200">
              <a:latin typeface="Comic Sans MS"/>
              <a:ea typeface="Comic Sans MS"/>
              <a:cs typeface="Comic Sans MS"/>
              <a:sym typeface="Comic Sans MS"/>
            </a:endParaRPr>
          </a:p>
        </p:txBody>
      </p:sp>
      <p:sp>
        <p:nvSpPr>
          <p:cNvPr id="104" name="Google Shape;104;g1dd96816a92_0_40"/>
          <p:cNvSpPr txBox="1"/>
          <p:nvPr/>
        </p:nvSpPr>
        <p:spPr>
          <a:xfrm>
            <a:off x="692425" y="3818425"/>
            <a:ext cx="3390600" cy="9234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79400" lvl="0" marL="457200" rtl="0" algn="l">
              <a:spcBef>
                <a:spcPts val="0"/>
              </a:spcBef>
              <a:spcAft>
                <a:spcPts val="0"/>
              </a:spcAft>
              <a:buSzPts val="800"/>
              <a:buFont typeface="Calibri"/>
              <a:buChar char="●"/>
            </a:pPr>
            <a:r>
              <a:rPr lang="en" sz="800">
                <a:latin typeface="Calibri"/>
                <a:ea typeface="Calibri"/>
                <a:cs typeface="Calibri"/>
                <a:sym typeface="Calibri"/>
              </a:rPr>
              <a:t>Make visual notes to capture, consolidate and reflect upon the artists studied</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Use a variety of materials to design (through making) and construct a scaled piece of furniture. </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Bring your personality and character to the piece. </a:t>
            </a:r>
            <a:endParaRPr sz="800">
              <a:latin typeface="Calibri"/>
              <a:ea typeface="Calibri"/>
              <a:cs typeface="Calibri"/>
              <a:sym typeface="Calibri"/>
            </a:endParaRPr>
          </a:p>
          <a:p>
            <a:pPr indent="-279400" lvl="0" marL="457200" rtl="0" algn="l">
              <a:spcBef>
                <a:spcPts val="0"/>
              </a:spcBef>
              <a:spcAft>
                <a:spcPts val="0"/>
              </a:spcAft>
              <a:buSzPts val="800"/>
              <a:buFont typeface="Calibri"/>
              <a:buChar char="●"/>
            </a:pPr>
            <a:r>
              <a:rPr lang="en" sz="800">
                <a:latin typeface="Calibri"/>
                <a:ea typeface="Calibri"/>
                <a:cs typeface="Calibri"/>
                <a:sym typeface="Calibri"/>
              </a:rPr>
              <a:t>Let your nature inform the choice of materials and shapes you use.</a:t>
            </a:r>
            <a:endParaRPr sz="800">
              <a:latin typeface="Calibri"/>
              <a:ea typeface="Calibri"/>
              <a:cs typeface="Calibri"/>
              <a:sym typeface="Calibri"/>
            </a:endParaRPr>
          </a:p>
        </p:txBody>
      </p:sp>
      <p:pic>
        <p:nvPicPr>
          <p:cNvPr id="105" name="Google Shape;105;g1dd96816a92_0_40"/>
          <p:cNvPicPr preferRelativeResize="0"/>
          <p:nvPr/>
        </p:nvPicPr>
        <p:blipFill>
          <a:blip r:embed="rId4">
            <a:alphaModFix/>
          </a:blip>
          <a:stretch>
            <a:fillRect/>
          </a:stretch>
        </p:blipFill>
        <p:spPr>
          <a:xfrm>
            <a:off x="5178653" y="730950"/>
            <a:ext cx="1377500" cy="129277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